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handoutMasterIdLst>
    <p:handoutMasterId r:id="rId14"/>
  </p:handoutMasterIdLst>
  <p:sldIdLst>
    <p:sldId id="335" r:id="rId5"/>
    <p:sldId id="333" r:id="rId6"/>
    <p:sldId id="348" r:id="rId7"/>
    <p:sldId id="354" r:id="rId8"/>
    <p:sldId id="349" r:id="rId9"/>
    <p:sldId id="350" r:id="rId10"/>
    <p:sldId id="352" r:id="rId11"/>
    <p:sldId id="337" r:id="rId12"/>
    <p:sldId id="336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DIN" panose="020B0604020202020204"/>
      <p:regular r:id="rId19"/>
      <p:bold r:id="rId20"/>
    </p:embeddedFont>
    <p:embeddedFont>
      <p:font typeface="DIN Black" charset="0"/>
      <p:bold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31D7EB7D-E569-470C-939D-E3A4CF00C900}">
          <p14:sldIdLst>
            <p14:sldId id="335"/>
            <p14:sldId id="333"/>
            <p14:sldId id="348"/>
            <p14:sldId id="354"/>
            <p14:sldId id="349"/>
            <p14:sldId id="350"/>
            <p14:sldId id="352"/>
            <p14:sldId id="337"/>
            <p14:sldId id="33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EEE4"/>
    <a:srgbClr val="83B78B"/>
    <a:srgbClr val="FABE00"/>
    <a:srgbClr val="084669"/>
    <a:srgbClr val="E73B25"/>
    <a:srgbClr val="BF9000"/>
    <a:srgbClr val="D7C115"/>
    <a:srgbClr val="E3F0EA"/>
    <a:srgbClr val="237B79"/>
    <a:srgbClr val="CCE2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06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439CD8D-C6B2-45FB-B14E-DCF1B2918C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8A5618C-6191-4649-AB60-CADFE184C16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08FC1-8429-4122-B138-6C381973235F}" type="datetimeFigureOut">
              <a:rPr lang="fr-FR" smtClean="0"/>
              <a:t>10/11/2021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902BD1-615D-496F-A37E-ADDDFC6620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9770EB7-C4A6-49A6-9E46-1AF50BA2FB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9F0A2-96A3-43C4-A038-9624A93955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987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2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26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30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9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.alec-rennes.org/" TargetMode="External"/><Relationship Id="rId4" Type="http://schemas.openxmlformats.org/officeDocument/2006/relationships/hyperlink" Target="mailto:contact@alec-rennes.org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4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uver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2">
            <a:extLst>
              <a:ext uri="{FF2B5EF4-FFF2-40B4-BE49-F238E27FC236}">
                <a16:creationId xmlns:a16="http://schemas.microsoft.com/office/drawing/2014/main" id="{86FEE6EC-27C4-4BF4-B96D-CD5BB927D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89696"/>
            <a:ext cx="12287250" cy="950614"/>
          </a:xfrm>
          <a:prstGeom prst="rect">
            <a:avLst/>
          </a:prstGeom>
        </p:spPr>
        <p:txBody>
          <a:bodyPr lIns="288000" tIns="324000"/>
          <a:lstStyle>
            <a:lvl1pPr algn="ctr">
              <a:defRPr sz="4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32FC7225-5956-4BED-8CE5-944B60C89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87397" y="953026"/>
            <a:ext cx="9711873" cy="299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171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s des parties-fond-blan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que 1">
            <a:extLst>
              <a:ext uri="{FF2B5EF4-FFF2-40B4-BE49-F238E27FC236}">
                <a16:creationId xmlns:a16="http://schemas.microsoft.com/office/drawing/2014/main" id="{0C1C8CC8-9B1B-436F-B2BA-86B7A62605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6127"/>
          <a:stretch/>
        </p:blipFill>
        <p:spPr>
          <a:xfrm>
            <a:off x="4214838" y="5600799"/>
            <a:ext cx="3762324" cy="1257201"/>
          </a:xfrm>
          <a:prstGeom prst="rect">
            <a:avLst/>
          </a:prstGeom>
        </p:spPr>
      </p:pic>
      <p:pic>
        <p:nvPicPr>
          <p:cNvPr id="3" name="Graphique 2">
            <a:extLst>
              <a:ext uri="{FF2B5EF4-FFF2-40B4-BE49-F238E27FC236}">
                <a16:creationId xmlns:a16="http://schemas.microsoft.com/office/drawing/2014/main" id="{EF3F303C-FEB3-47E5-8049-F7667550ADD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52212" y="5754278"/>
            <a:ext cx="3081086" cy="950241"/>
          </a:xfrm>
          <a:prstGeom prst="rect">
            <a:avLst/>
          </a:prstGeom>
        </p:spPr>
      </p:pic>
      <p:pic>
        <p:nvPicPr>
          <p:cNvPr id="14" name="Graphique 13">
            <a:extLst>
              <a:ext uri="{FF2B5EF4-FFF2-40B4-BE49-F238E27FC236}">
                <a16:creationId xmlns:a16="http://schemas.microsoft.com/office/drawing/2014/main" id="{86E5C19E-18A1-4CB0-820F-76D1E2266A0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33492" y="640912"/>
            <a:ext cx="1525016" cy="769770"/>
          </a:xfrm>
          <a:prstGeom prst="rect">
            <a:avLst/>
          </a:prstGeom>
          <a:effectLst>
            <a:outerShdw dist="38100" dir="2700000" algn="tl" rotWithShape="0">
              <a:schemeClr val="bg1"/>
            </a:outerShdw>
          </a:effectLst>
        </p:spPr>
      </p:pic>
      <p:sp>
        <p:nvSpPr>
          <p:cNvPr id="7" name="Titre 8">
            <a:extLst>
              <a:ext uri="{FF2B5EF4-FFF2-40B4-BE49-F238E27FC236}">
                <a16:creationId xmlns:a16="http://schemas.microsoft.com/office/drawing/2014/main" id="{A2650AD5-0FF7-4083-AEF3-F695BEB57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8930" y="2277136"/>
            <a:ext cx="7867650" cy="2850482"/>
          </a:xfrm>
          <a:prstGeom prst="rect">
            <a:avLst/>
          </a:prstGeom>
          <a:effectLst/>
        </p:spPr>
        <p:txBody>
          <a:bodyPr anchor="ctr"/>
          <a:lstStyle>
            <a:lvl1pPr algn="ctr">
              <a:defRPr sz="8000" b="1">
                <a:solidFill>
                  <a:schemeClr val="accent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546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s des parties-fond-blanc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que 1">
            <a:extLst>
              <a:ext uri="{FF2B5EF4-FFF2-40B4-BE49-F238E27FC236}">
                <a16:creationId xmlns:a16="http://schemas.microsoft.com/office/drawing/2014/main" id="{0C1C8CC8-9B1B-436F-B2BA-86B7A62605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6127"/>
          <a:stretch/>
        </p:blipFill>
        <p:spPr>
          <a:xfrm>
            <a:off x="4214838" y="5600799"/>
            <a:ext cx="3762324" cy="1257201"/>
          </a:xfrm>
          <a:prstGeom prst="rect">
            <a:avLst/>
          </a:prstGeom>
        </p:spPr>
      </p:pic>
      <p:pic>
        <p:nvPicPr>
          <p:cNvPr id="3" name="Graphique 2">
            <a:extLst>
              <a:ext uri="{FF2B5EF4-FFF2-40B4-BE49-F238E27FC236}">
                <a16:creationId xmlns:a16="http://schemas.microsoft.com/office/drawing/2014/main" id="{EF3F303C-FEB3-47E5-8049-F7667550ADD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52212" y="5754278"/>
            <a:ext cx="3081086" cy="950241"/>
          </a:xfrm>
          <a:prstGeom prst="rect">
            <a:avLst/>
          </a:prstGeom>
        </p:spPr>
      </p:pic>
      <p:pic>
        <p:nvPicPr>
          <p:cNvPr id="14" name="Graphique 13">
            <a:extLst>
              <a:ext uri="{FF2B5EF4-FFF2-40B4-BE49-F238E27FC236}">
                <a16:creationId xmlns:a16="http://schemas.microsoft.com/office/drawing/2014/main" id="{86E5C19E-18A1-4CB0-820F-76D1E2266A0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33492" y="640912"/>
            <a:ext cx="1525016" cy="769770"/>
          </a:xfrm>
          <a:prstGeom prst="rect">
            <a:avLst/>
          </a:prstGeom>
          <a:effectLst>
            <a:outerShdw dist="38100" dir="2700000" algn="tl" rotWithShape="0">
              <a:schemeClr val="bg1"/>
            </a:outerShdw>
          </a:effectLst>
        </p:spPr>
      </p:pic>
      <p:sp>
        <p:nvSpPr>
          <p:cNvPr id="7" name="Titre 8">
            <a:extLst>
              <a:ext uri="{FF2B5EF4-FFF2-40B4-BE49-F238E27FC236}">
                <a16:creationId xmlns:a16="http://schemas.microsoft.com/office/drawing/2014/main" id="{594FED7B-018C-4FA0-ABF9-46B8EC219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8930" y="2277136"/>
            <a:ext cx="7867650" cy="2850482"/>
          </a:xfrm>
          <a:prstGeom prst="rect">
            <a:avLst/>
          </a:prstGeom>
          <a:effectLst/>
        </p:spPr>
        <p:txBody>
          <a:bodyPr anchor="ctr"/>
          <a:lstStyle>
            <a:lvl1pPr algn="ctr">
              <a:defRPr sz="8000" b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4163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s des parties-fond-blanc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que 1">
            <a:extLst>
              <a:ext uri="{FF2B5EF4-FFF2-40B4-BE49-F238E27FC236}">
                <a16:creationId xmlns:a16="http://schemas.microsoft.com/office/drawing/2014/main" id="{0C1C8CC8-9B1B-436F-B2BA-86B7A62605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6127"/>
          <a:stretch/>
        </p:blipFill>
        <p:spPr>
          <a:xfrm>
            <a:off x="4214838" y="5600799"/>
            <a:ext cx="3762324" cy="1257201"/>
          </a:xfrm>
          <a:prstGeom prst="rect">
            <a:avLst/>
          </a:prstGeom>
        </p:spPr>
      </p:pic>
      <p:pic>
        <p:nvPicPr>
          <p:cNvPr id="3" name="Graphique 2">
            <a:extLst>
              <a:ext uri="{FF2B5EF4-FFF2-40B4-BE49-F238E27FC236}">
                <a16:creationId xmlns:a16="http://schemas.microsoft.com/office/drawing/2014/main" id="{EF3F303C-FEB3-47E5-8049-F7667550ADD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52212" y="5754278"/>
            <a:ext cx="3081086" cy="950241"/>
          </a:xfrm>
          <a:prstGeom prst="rect">
            <a:avLst/>
          </a:prstGeom>
        </p:spPr>
      </p:pic>
      <p:pic>
        <p:nvPicPr>
          <p:cNvPr id="14" name="Graphique 13">
            <a:extLst>
              <a:ext uri="{FF2B5EF4-FFF2-40B4-BE49-F238E27FC236}">
                <a16:creationId xmlns:a16="http://schemas.microsoft.com/office/drawing/2014/main" id="{86E5C19E-18A1-4CB0-820F-76D1E2266A0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33492" y="640912"/>
            <a:ext cx="1525016" cy="769770"/>
          </a:xfrm>
          <a:prstGeom prst="rect">
            <a:avLst/>
          </a:prstGeom>
          <a:effectLst>
            <a:outerShdw dist="38100" dir="2700000" algn="tl" rotWithShape="0">
              <a:schemeClr val="bg1"/>
            </a:outerShdw>
          </a:effectLst>
        </p:spPr>
      </p:pic>
      <p:sp>
        <p:nvSpPr>
          <p:cNvPr id="7" name="Titre 8">
            <a:extLst>
              <a:ext uri="{FF2B5EF4-FFF2-40B4-BE49-F238E27FC236}">
                <a16:creationId xmlns:a16="http://schemas.microsoft.com/office/drawing/2014/main" id="{40729EDA-3583-4848-B5DC-C0CBCB075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8930" y="2277136"/>
            <a:ext cx="7867650" cy="2850482"/>
          </a:xfrm>
          <a:prstGeom prst="rect">
            <a:avLst/>
          </a:prstGeom>
          <a:effectLst/>
        </p:spPr>
        <p:txBody>
          <a:bodyPr anchor="ctr"/>
          <a:lstStyle>
            <a:lvl1pPr algn="ctr">
              <a:defRPr sz="8000" b="1">
                <a:solidFill>
                  <a:schemeClr val="accent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8142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">
    <p:bg>
      <p:bgPr>
        <a:solidFill>
          <a:srgbClr val="0846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B6C1266-9A10-40FB-90E4-1271AA20A534}"/>
              </a:ext>
            </a:extLst>
          </p:cNvPr>
          <p:cNvSpPr/>
          <p:nvPr userDrawn="1"/>
        </p:nvSpPr>
        <p:spPr>
          <a:xfrm>
            <a:off x="0" y="5137608"/>
            <a:ext cx="12192000" cy="17203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EF3F303C-FEB3-47E5-8049-F7667550AD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47850" y="569922"/>
            <a:ext cx="6518943" cy="201051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8A188E8-9FB0-469B-BB7A-F475A81A190E}"/>
              </a:ext>
            </a:extLst>
          </p:cNvPr>
          <p:cNvSpPr txBox="1"/>
          <p:nvPr userDrawn="1"/>
        </p:nvSpPr>
        <p:spPr>
          <a:xfrm>
            <a:off x="656548" y="5360983"/>
            <a:ext cx="10878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ÉNERGIE ET CLIMAT, AGIR </a:t>
            </a:r>
            <a:r>
              <a:rPr lang="fr-FR" sz="1800" b="1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ENSEMBLE POUR MIEUX VIVRE AUJOURD’HUI ET DEMAIN !</a:t>
            </a:r>
            <a:endParaRPr lang="fr-FR" sz="1800" b="1" dirty="0">
              <a:solidFill>
                <a:schemeClr val="accent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85725" algn="ctr" fontAlgn="base"/>
            <a:r>
              <a:rPr lang="fr-FR" sz="1800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104 boulevard Georges Clemenceau 35 200 Rennes</a:t>
            </a:r>
          </a:p>
          <a:p>
            <a:pPr marL="85725" algn="ctr" fontAlgn="base"/>
            <a:r>
              <a:rPr lang="fr-FR" sz="1800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02 99 352 350 </a:t>
            </a:r>
            <a:r>
              <a:rPr lang="fr-FR" sz="1800" u="none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 </a:t>
            </a:r>
            <a:r>
              <a:rPr lang="fr-FR" sz="1800" u="none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contact@alec-rennes.org</a:t>
            </a:r>
            <a:r>
              <a:rPr lang="fr-FR" sz="1800" u="none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 </a:t>
            </a:r>
            <a:r>
              <a:rPr lang="fr-FR" sz="1800" u="none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www.alec-rennes.org</a:t>
            </a:r>
            <a:endParaRPr lang="fr-FR" sz="1800" u="none" dirty="0">
              <a:solidFill>
                <a:schemeClr val="accent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85725" algn="ctr" fontAlgn="base"/>
            <a:r>
              <a:rPr lang="fr-FR" sz="1800" u="none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Facebook : @alecrennes / Twitter : @ALEC_Rennes </a:t>
            </a:r>
          </a:p>
          <a:p>
            <a:pPr marL="85725" fontAlgn="base"/>
            <a:endParaRPr lang="fr-FR" sz="2800" dirty="0">
              <a:solidFill>
                <a:schemeClr val="accent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71475" indent="-285750" fontAlgn="base">
              <a:buFont typeface="Wingdings" panose="05000000000000000000" pitchFamily="2" charset="2"/>
              <a:buChar char="Ø"/>
            </a:pPr>
            <a:endParaRPr lang="fr-FR" sz="1800" dirty="0">
              <a:solidFill>
                <a:schemeClr val="accent1"/>
              </a:solidFill>
              <a:effectLst/>
              <a:latin typeface="DIN" panose="02000503040000020003" pitchFamily="2" charset="0"/>
              <a:ea typeface="Times New Roman" panose="02020603050405020304" pitchFamily="18" charset="0"/>
            </a:endParaRPr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E2673630-D7D6-4E3C-9911-72BAD8DA68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7204" y="3352350"/>
            <a:ext cx="9851009" cy="1361398"/>
          </a:xfrm>
          <a:prstGeom prst="rect">
            <a:avLst/>
          </a:prstGeom>
        </p:spPr>
        <p:txBody>
          <a:bodyPr anchor="ctr"/>
          <a:lstStyle>
            <a:lvl1pPr algn="ctr">
              <a:defRPr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Modifiez pour écrire votre texte de fin !</a:t>
            </a:r>
          </a:p>
        </p:txBody>
      </p:sp>
    </p:spTree>
    <p:extLst>
      <p:ext uri="{BB962C8B-B14F-4D97-AF65-F5344CB8AC3E}">
        <p14:creationId xmlns:p14="http://schemas.microsoft.com/office/powerpoint/2010/main" val="3657902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uverture">
    <p:bg>
      <p:bgPr>
        <a:solidFill>
          <a:srgbClr val="0846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2">
            <a:extLst>
              <a:ext uri="{FF2B5EF4-FFF2-40B4-BE49-F238E27FC236}">
                <a16:creationId xmlns:a16="http://schemas.microsoft.com/office/drawing/2014/main" id="{86FEE6EC-27C4-4BF4-B96D-CD5BB927D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89696"/>
            <a:ext cx="12287250" cy="950614"/>
          </a:xfrm>
          <a:prstGeom prst="rect">
            <a:avLst/>
          </a:prstGeom>
        </p:spPr>
        <p:txBody>
          <a:bodyPr lIns="288000" tIns="324000"/>
          <a:lstStyle>
            <a:lvl1pPr algn="ctr">
              <a:defRPr sz="48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F87316A0-43CC-47E4-A4D9-46978A03FC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87397" y="953026"/>
            <a:ext cx="9711873" cy="299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796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uvertu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2">
            <a:extLst>
              <a:ext uri="{FF2B5EF4-FFF2-40B4-BE49-F238E27FC236}">
                <a16:creationId xmlns:a16="http://schemas.microsoft.com/office/drawing/2014/main" id="{86FEE6EC-27C4-4BF4-B96D-CD5BB927D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89696"/>
            <a:ext cx="12287250" cy="950614"/>
          </a:xfrm>
          <a:prstGeom prst="rect">
            <a:avLst/>
          </a:prstGeom>
        </p:spPr>
        <p:txBody>
          <a:bodyPr lIns="288000" tIns="324000"/>
          <a:lstStyle>
            <a:lvl1pPr algn="ctr">
              <a:defRPr sz="48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2F887AC8-2C9A-4712-ADAF-D6089B8BA3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87397" y="953026"/>
            <a:ext cx="9711873" cy="299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5206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texte_sim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>
            <a:extLst>
              <a:ext uri="{FF2B5EF4-FFF2-40B4-BE49-F238E27FC236}">
                <a16:creationId xmlns:a16="http://schemas.microsoft.com/office/drawing/2014/main" id="{6C27DA8E-E14B-4443-A725-04701AE78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5250" y="0"/>
            <a:ext cx="12287250" cy="1325563"/>
          </a:xfrm>
          <a:prstGeom prst="rect">
            <a:avLst/>
          </a:prstGeom>
        </p:spPr>
        <p:txBody>
          <a:bodyPr lIns="288000" tIns="324000"/>
          <a:lstStyle>
            <a:lvl1pPr algn="ctr">
              <a:defRPr sz="4800" b="1">
                <a:solidFill>
                  <a:srgbClr val="08466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725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tex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>
            <a:extLst>
              <a:ext uri="{FF2B5EF4-FFF2-40B4-BE49-F238E27FC236}">
                <a16:creationId xmlns:a16="http://schemas.microsoft.com/office/drawing/2014/main" id="{6C27DA8E-E14B-4443-A725-04701AE78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5250" y="0"/>
            <a:ext cx="12287250" cy="1325563"/>
          </a:xfrm>
          <a:prstGeom prst="rect">
            <a:avLst/>
          </a:prstGeom>
        </p:spPr>
        <p:txBody>
          <a:bodyPr lIns="288000" tIns="324000"/>
          <a:lstStyle>
            <a:lvl1pPr algn="ctr">
              <a:defRPr sz="4800" b="1">
                <a:solidFill>
                  <a:srgbClr val="08466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DB5FD6E-747A-453B-98C4-5350A96D567D}"/>
              </a:ext>
            </a:extLst>
          </p:cNvPr>
          <p:cNvSpPr txBox="1"/>
          <p:nvPr userDrawn="1"/>
        </p:nvSpPr>
        <p:spPr>
          <a:xfrm>
            <a:off x="1093878" y="1325563"/>
            <a:ext cx="963127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algn="ctr" fontAlgn="base"/>
            <a:r>
              <a:rPr lang="fr-FR" sz="3200" b="1" dirty="0">
                <a:solidFill>
                  <a:srgbClr val="83B78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Modifiez le paragraphe d’intro ou sous-titre</a:t>
            </a:r>
          </a:p>
          <a:p>
            <a:pPr marL="85725" marR="0" lvl="0" indent="0" algn="l" defTabSz="4572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32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85725" marR="0" lvl="0" indent="0" algn="l" defTabSz="4572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Ecrivez votre texte ici !</a:t>
            </a:r>
            <a:endParaRPr lang="fr-FR" sz="2000" dirty="0">
              <a:solidFill>
                <a:srgbClr val="E73B25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fontAlgn="base">
              <a:spcBef>
                <a:spcPts val="1200"/>
              </a:spcBef>
              <a:buFont typeface="Wingdings" panose="05000000000000000000" pitchFamily="2" charset="2"/>
              <a:buChar char="è"/>
            </a:pP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Liste</a:t>
            </a:r>
          </a:p>
          <a:p>
            <a:pPr marL="342900" lvl="0" indent="-342900" fontAlgn="base">
              <a:spcBef>
                <a:spcPts val="1200"/>
              </a:spcBef>
              <a:buFont typeface="Wingdings" panose="05000000000000000000" pitchFamily="2" charset="2"/>
              <a:buChar char="è"/>
            </a:pP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Liste</a:t>
            </a:r>
          </a:p>
          <a:p>
            <a:pPr marL="342900" lvl="0" indent="-342900" fontAlgn="base">
              <a:spcBef>
                <a:spcPts val="1200"/>
              </a:spcBef>
              <a:buFont typeface="Wingdings" panose="05000000000000000000" pitchFamily="2" charset="2"/>
              <a:buChar char="è"/>
            </a:pP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Liste</a:t>
            </a:r>
          </a:p>
          <a:p>
            <a:pPr fontAlgn="base"/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97182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s parties">
    <p:bg>
      <p:bgPr>
        <a:solidFill>
          <a:srgbClr val="83B7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09E03C0B-849B-402A-9A76-1F2F4E012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8930" y="2277136"/>
            <a:ext cx="7867650" cy="2850482"/>
          </a:xfrm>
          <a:prstGeom prst="rect">
            <a:avLst/>
          </a:prstGeom>
          <a:effectLst/>
        </p:spPr>
        <p:txBody>
          <a:bodyPr anchor="ctr"/>
          <a:lstStyle>
            <a:lvl1pPr algn="ctr">
              <a:defRPr sz="80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418971A3-A1D5-4DA5-A646-3C61E1DDEB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6127"/>
          <a:stretch/>
        </p:blipFill>
        <p:spPr>
          <a:xfrm>
            <a:off x="4214838" y="5600799"/>
            <a:ext cx="3762324" cy="1257201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id="{93606138-53EE-4631-A789-1A8DFC54699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52212" y="5754278"/>
            <a:ext cx="3081086" cy="950241"/>
          </a:xfrm>
          <a:prstGeom prst="rect">
            <a:avLst/>
          </a:prstGeom>
        </p:spPr>
      </p:pic>
      <p:pic>
        <p:nvPicPr>
          <p:cNvPr id="15" name="Graphique 14">
            <a:extLst>
              <a:ext uri="{FF2B5EF4-FFF2-40B4-BE49-F238E27FC236}">
                <a16:creationId xmlns:a16="http://schemas.microsoft.com/office/drawing/2014/main" id="{40CEC3C8-E9CE-4CC4-974D-90B50000F39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33492" y="640912"/>
            <a:ext cx="1525016" cy="769770"/>
          </a:xfrm>
          <a:prstGeom prst="rect">
            <a:avLst/>
          </a:prstGeom>
          <a:effectLst>
            <a:outerShdw dist="38100" dir="2700000" algn="tl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2619123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s parties">
    <p:bg>
      <p:bgPr>
        <a:solidFill>
          <a:srgbClr val="83B78B">
            <a:alpha val="6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418971A3-A1D5-4DA5-A646-3C61E1DDEB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6127"/>
          <a:stretch/>
        </p:blipFill>
        <p:spPr>
          <a:xfrm>
            <a:off x="4214838" y="5600799"/>
            <a:ext cx="3762324" cy="1257201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id="{93606138-53EE-4631-A789-1A8DFC54699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52212" y="5754278"/>
            <a:ext cx="3081086" cy="950241"/>
          </a:xfrm>
          <a:prstGeom prst="rect">
            <a:avLst/>
          </a:prstGeom>
        </p:spPr>
      </p:pic>
      <p:pic>
        <p:nvPicPr>
          <p:cNvPr id="15" name="Graphique 14">
            <a:extLst>
              <a:ext uri="{FF2B5EF4-FFF2-40B4-BE49-F238E27FC236}">
                <a16:creationId xmlns:a16="http://schemas.microsoft.com/office/drawing/2014/main" id="{40CEC3C8-E9CE-4CC4-974D-90B50000F39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33492" y="640912"/>
            <a:ext cx="1525016" cy="769770"/>
          </a:xfrm>
          <a:prstGeom prst="rect">
            <a:avLst/>
          </a:prstGeom>
          <a:effectLst>
            <a:outerShdw dist="38100" dir="2700000" algn="tl" rotWithShape="0">
              <a:schemeClr val="bg1"/>
            </a:outerShdw>
          </a:effectLst>
        </p:spPr>
      </p:pic>
      <p:sp>
        <p:nvSpPr>
          <p:cNvPr id="7" name="Titre 8">
            <a:extLst>
              <a:ext uri="{FF2B5EF4-FFF2-40B4-BE49-F238E27FC236}">
                <a16:creationId xmlns:a16="http://schemas.microsoft.com/office/drawing/2014/main" id="{0AE86B91-DAF3-47B9-A0F2-4D705DC52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8930" y="2277136"/>
            <a:ext cx="7867650" cy="2850482"/>
          </a:xfrm>
          <a:prstGeom prst="rect">
            <a:avLst/>
          </a:prstGeom>
          <a:effectLst/>
        </p:spPr>
        <p:txBody>
          <a:bodyPr anchor="ctr"/>
          <a:lstStyle>
            <a:lvl1pPr algn="ctr">
              <a:defRPr sz="80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461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s des parties 2">
    <p:bg>
      <p:bgPr>
        <a:solidFill>
          <a:srgbClr val="0846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que 1">
            <a:extLst>
              <a:ext uri="{FF2B5EF4-FFF2-40B4-BE49-F238E27FC236}">
                <a16:creationId xmlns:a16="http://schemas.microsoft.com/office/drawing/2014/main" id="{0C1C8CC8-9B1B-436F-B2BA-86B7A62605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6127"/>
          <a:stretch/>
        </p:blipFill>
        <p:spPr>
          <a:xfrm>
            <a:off x="4214838" y="5600799"/>
            <a:ext cx="3762324" cy="1257201"/>
          </a:xfrm>
          <a:prstGeom prst="rect">
            <a:avLst/>
          </a:prstGeom>
        </p:spPr>
      </p:pic>
      <p:pic>
        <p:nvPicPr>
          <p:cNvPr id="3" name="Graphique 2">
            <a:extLst>
              <a:ext uri="{FF2B5EF4-FFF2-40B4-BE49-F238E27FC236}">
                <a16:creationId xmlns:a16="http://schemas.microsoft.com/office/drawing/2014/main" id="{EF3F303C-FEB3-47E5-8049-F7667550ADD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52212" y="5754278"/>
            <a:ext cx="3081086" cy="950241"/>
          </a:xfrm>
          <a:prstGeom prst="rect">
            <a:avLst/>
          </a:prstGeom>
        </p:spPr>
      </p:pic>
      <p:pic>
        <p:nvPicPr>
          <p:cNvPr id="11" name="Graphique 10">
            <a:extLst>
              <a:ext uri="{FF2B5EF4-FFF2-40B4-BE49-F238E27FC236}">
                <a16:creationId xmlns:a16="http://schemas.microsoft.com/office/drawing/2014/main" id="{5D956509-52DA-4357-9EB8-715593E14F7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33492" y="640912"/>
            <a:ext cx="1525016" cy="769770"/>
          </a:xfrm>
          <a:prstGeom prst="rect">
            <a:avLst/>
          </a:prstGeom>
          <a:effectLst>
            <a:outerShdw dist="38100" dir="2700000" algn="tl" rotWithShape="0">
              <a:schemeClr val="bg1"/>
            </a:outerShdw>
          </a:effectLst>
        </p:spPr>
      </p:pic>
      <p:sp>
        <p:nvSpPr>
          <p:cNvPr id="6" name="Titre 8">
            <a:extLst>
              <a:ext uri="{FF2B5EF4-FFF2-40B4-BE49-F238E27FC236}">
                <a16:creationId xmlns:a16="http://schemas.microsoft.com/office/drawing/2014/main" id="{D32199D7-9B53-4BE6-811B-A9B5EAD03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8930" y="2277136"/>
            <a:ext cx="7867650" cy="2850482"/>
          </a:xfrm>
          <a:prstGeom prst="rect">
            <a:avLst/>
          </a:prstGeom>
          <a:effectLst/>
        </p:spPr>
        <p:txBody>
          <a:bodyPr anchor="ctr"/>
          <a:lstStyle>
            <a:lvl1pPr algn="ctr">
              <a:defRPr sz="80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4204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s des parties 3">
    <p:bg>
      <p:bgPr>
        <a:solidFill>
          <a:srgbClr val="0A56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que 1">
            <a:extLst>
              <a:ext uri="{FF2B5EF4-FFF2-40B4-BE49-F238E27FC236}">
                <a16:creationId xmlns:a16="http://schemas.microsoft.com/office/drawing/2014/main" id="{0C1C8CC8-9B1B-436F-B2BA-86B7A62605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6127"/>
          <a:stretch/>
        </p:blipFill>
        <p:spPr>
          <a:xfrm>
            <a:off x="4214838" y="5600799"/>
            <a:ext cx="3762324" cy="1257201"/>
          </a:xfrm>
          <a:prstGeom prst="rect">
            <a:avLst/>
          </a:prstGeom>
        </p:spPr>
      </p:pic>
      <p:pic>
        <p:nvPicPr>
          <p:cNvPr id="3" name="Graphique 2">
            <a:extLst>
              <a:ext uri="{FF2B5EF4-FFF2-40B4-BE49-F238E27FC236}">
                <a16:creationId xmlns:a16="http://schemas.microsoft.com/office/drawing/2014/main" id="{EF3F303C-FEB3-47E5-8049-F7667550ADD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52212" y="5754278"/>
            <a:ext cx="3081086" cy="950241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66D521B3-5E4F-484A-8832-759B428B47C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33492" y="640912"/>
            <a:ext cx="1525016" cy="769770"/>
          </a:xfrm>
          <a:prstGeom prst="rect">
            <a:avLst/>
          </a:prstGeom>
          <a:effectLst>
            <a:outerShdw dist="38100" dir="2700000" algn="tl" rotWithShape="0">
              <a:schemeClr val="bg1"/>
            </a:outerShdw>
          </a:effectLst>
        </p:spPr>
      </p:pic>
      <p:sp>
        <p:nvSpPr>
          <p:cNvPr id="6" name="Titre 8">
            <a:extLst>
              <a:ext uri="{FF2B5EF4-FFF2-40B4-BE49-F238E27FC236}">
                <a16:creationId xmlns:a16="http://schemas.microsoft.com/office/drawing/2014/main" id="{BCE70167-3581-42B0-8B74-A4C02DF77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8930" y="2277136"/>
            <a:ext cx="7867650" cy="2850482"/>
          </a:xfrm>
          <a:prstGeom prst="rect">
            <a:avLst/>
          </a:prstGeom>
          <a:effectLst/>
        </p:spPr>
        <p:txBody>
          <a:bodyPr anchor="ctr"/>
          <a:lstStyle>
            <a:lvl1pPr algn="ctr">
              <a:defRPr sz="80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0902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721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6" r:id="rId2"/>
    <p:sldLayoutId id="2147483697" r:id="rId3"/>
    <p:sldLayoutId id="2147483684" r:id="rId4"/>
    <p:sldLayoutId id="2147483686" r:id="rId5"/>
    <p:sldLayoutId id="2147483683" r:id="rId6"/>
    <p:sldLayoutId id="2147483693" r:id="rId7"/>
    <p:sldLayoutId id="2147483685" r:id="rId8"/>
    <p:sldLayoutId id="2147483690" r:id="rId9"/>
    <p:sldLayoutId id="2147483692" r:id="rId10"/>
    <p:sldLayoutId id="2147483695" r:id="rId11"/>
    <p:sldLayoutId id="2147483694" r:id="rId12"/>
    <p:sldLayoutId id="2147483698" r:id="rId13"/>
  </p:sldLayoutIdLst>
  <p:txStyles>
    <p:titleStyle>
      <a:lvl1pPr algn="l" defTabSz="1125444" rtl="0" eaLnBrk="1" latinLnBrk="0" hangingPunct="1">
        <a:lnSpc>
          <a:spcPct val="90000"/>
        </a:lnSpc>
        <a:spcBef>
          <a:spcPct val="0"/>
        </a:spcBef>
        <a:buNone/>
        <a:defRPr sz="54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1361" indent="-281361" algn="l" defTabSz="1125444" rtl="0" eaLnBrk="1" latinLnBrk="0" hangingPunct="1">
        <a:lnSpc>
          <a:spcPct val="90000"/>
        </a:lnSpc>
        <a:spcBef>
          <a:spcPts val="1231"/>
        </a:spcBef>
        <a:buFont typeface="Arial" panose="020B0604020202020204" pitchFamily="34" charset="0"/>
        <a:buChar char="•"/>
        <a:defRPr sz="3446" kern="1200">
          <a:solidFill>
            <a:schemeClr val="tx1"/>
          </a:solidFill>
          <a:latin typeface="+mn-lt"/>
          <a:ea typeface="+mn-ea"/>
          <a:cs typeface="+mn-cs"/>
        </a:defRPr>
      </a:lvl1pPr>
      <a:lvl2pPr marL="844083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2pPr>
      <a:lvl3pPr marL="1406804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3pPr>
      <a:lvl4pPr marL="1969526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532248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3094970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657691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4220413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783135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A046C81-8BB0-4AEC-9885-A3B8FF059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994" y="1529730"/>
            <a:ext cx="9923964" cy="3761585"/>
          </a:xfrm>
          <a:prstGeom prst="rect">
            <a:avLst/>
          </a:prstGeom>
        </p:spPr>
        <p:txBody>
          <a:bodyPr/>
          <a:lstStyle/>
          <a:p>
            <a:r>
              <a:rPr lang="fr-FR" sz="5400" dirty="0"/>
              <a:t>Réduire et adapter sa consommation d’électricité</a:t>
            </a:r>
            <a:br>
              <a:rPr lang="fr-FR" sz="5400" dirty="0"/>
            </a:br>
            <a:br>
              <a:rPr lang="fr-FR" sz="1200" dirty="0"/>
            </a:br>
            <a:r>
              <a:rPr lang="fr-FR" sz="2800" dirty="0"/>
              <a:t> </a:t>
            </a:r>
            <a:br>
              <a:rPr lang="fr-FR" sz="1200" dirty="0"/>
            </a:br>
            <a:r>
              <a:rPr lang="fr-FR" sz="5400" dirty="0"/>
              <a:t>Solai Lann Coat</a:t>
            </a:r>
            <a:br>
              <a:rPr lang="fr-FR" sz="5400" dirty="0"/>
            </a:br>
            <a:r>
              <a:rPr lang="fr-FR" sz="2400" dirty="0"/>
              <a:t> </a:t>
            </a:r>
            <a:br>
              <a:rPr lang="fr-FR" sz="5400" dirty="0"/>
            </a:br>
            <a:r>
              <a:rPr lang="fr-FR" sz="5400" dirty="0"/>
              <a:t>13 octobre 2021</a:t>
            </a:r>
          </a:p>
        </p:txBody>
      </p:sp>
    </p:spTree>
    <p:extLst>
      <p:ext uri="{BB962C8B-B14F-4D97-AF65-F5344CB8AC3E}">
        <p14:creationId xmlns:p14="http://schemas.microsoft.com/office/powerpoint/2010/main" val="4123608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3C062E-1D51-4874-8BBA-BC5FD5C0D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Lecture d’une courbe de charge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E362C6C-8115-4F63-9B3E-44C0E2B22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839" y="1191236"/>
            <a:ext cx="6197600" cy="261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85610215-CF21-49A7-B9E2-1EEE6B1A4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60" y="3990793"/>
            <a:ext cx="6411913" cy="263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90182A7-32EB-4758-BB29-6FED3E04F763}"/>
              </a:ext>
            </a:extLst>
          </p:cNvPr>
          <p:cNvCxnSpPr>
            <a:cxnSpLocks/>
          </p:cNvCxnSpPr>
          <p:nvPr/>
        </p:nvCxnSpPr>
        <p:spPr>
          <a:xfrm>
            <a:off x="5300459" y="3418514"/>
            <a:ext cx="6115574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13F25C5D-F195-4942-986A-19BBEC5AD268}"/>
              </a:ext>
            </a:extLst>
          </p:cNvPr>
          <p:cNvCxnSpPr>
            <a:cxnSpLocks/>
          </p:cNvCxnSpPr>
          <p:nvPr/>
        </p:nvCxnSpPr>
        <p:spPr>
          <a:xfrm>
            <a:off x="5300459" y="1750503"/>
            <a:ext cx="6115574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3D899817-4403-49E5-AE73-01418B6262EB}"/>
              </a:ext>
            </a:extLst>
          </p:cNvPr>
          <p:cNvSpPr txBox="1"/>
          <p:nvPr/>
        </p:nvSpPr>
        <p:spPr>
          <a:xfrm>
            <a:off x="752836" y="2691271"/>
            <a:ext cx="3923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6"/>
                </a:solidFill>
              </a:rPr>
              <a:t>Talon de consommation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6173A6E-8AB7-4BDD-B5B2-51C2E50DE7C8}"/>
              </a:ext>
            </a:extLst>
          </p:cNvPr>
          <p:cNvSpPr txBox="1"/>
          <p:nvPr/>
        </p:nvSpPr>
        <p:spPr>
          <a:xfrm>
            <a:off x="864064" y="1597797"/>
            <a:ext cx="3372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Puissance maximale atteinte (</a:t>
            </a:r>
            <a:r>
              <a:rPr lang="fr-FR" dirty="0" err="1"/>
              <a:t>inf</a:t>
            </a:r>
            <a:r>
              <a:rPr lang="fr-FR" dirty="0"/>
              <a:t> puissance souscrite)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D7B177F-7AAD-44AA-B817-02D017DD6364}"/>
              </a:ext>
            </a:extLst>
          </p:cNvPr>
          <p:cNvSpPr txBox="1"/>
          <p:nvPr/>
        </p:nvSpPr>
        <p:spPr>
          <a:xfrm>
            <a:off x="8908287" y="4359191"/>
            <a:ext cx="3923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6"/>
                </a:solidFill>
              </a:rPr>
              <a:t>Pics de consommation avec fréquence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6173C448-31B3-4C4E-8A6D-9BDB856E1B4D}"/>
              </a:ext>
            </a:extLst>
          </p:cNvPr>
          <p:cNvCxnSpPr/>
          <p:nvPr/>
        </p:nvCxnSpPr>
        <p:spPr>
          <a:xfrm flipV="1">
            <a:off x="4011278" y="1750503"/>
            <a:ext cx="1289181" cy="950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F937CE6E-F7F1-4ECC-9158-97D3DD0EB6C9}"/>
              </a:ext>
            </a:extLst>
          </p:cNvPr>
          <p:cNvCxnSpPr>
            <a:cxnSpLocks/>
          </p:cNvCxnSpPr>
          <p:nvPr/>
        </p:nvCxnSpPr>
        <p:spPr>
          <a:xfrm>
            <a:off x="3324314" y="2898499"/>
            <a:ext cx="1976145" cy="5305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8AD604D2-A70C-41C6-B4F3-52DB51B084AF}"/>
              </a:ext>
            </a:extLst>
          </p:cNvPr>
          <p:cNvSpPr txBox="1"/>
          <p:nvPr/>
        </p:nvSpPr>
        <p:spPr>
          <a:xfrm>
            <a:off x="864064" y="3451563"/>
            <a:ext cx="3923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6"/>
                </a:solidFill>
              </a:rPr>
              <a:t>Forte consommation la nuit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5B72F1A9-8711-464E-95EE-DAB06F477CF5}"/>
              </a:ext>
            </a:extLst>
          </p:cNvPr>
          <p:cNvCxnSpPr/>
          <p:nvPr/>
        </p:nvCxnSpPr>
        <p:spPr>
          <a:xfrm>
            <a:off x="3093578" y="3809024"/>
            <a:ext cx="379238" cy="11003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1707B8B-06CF-49B7-8E63-CD2C8F530850}"/>
              </a:ext>
            </a:extLst>
          </p:cNvPr>
          <p:cNvCxnSpPr>
            <a:cxnSpLocks/>
          </p:cNvCxnSpPr>
          <p:nvPr/>
        </p:nvCxnSpPr>
        <p:spPr>
          <a:xfrm>
            <a:off x="6896456" y="1920962"/>
            <a:ext cx="0" cy="1899933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46BE8642-8EAD-48C0-97A9-4C2A40267366}"/>
              </a:ext>
            </a:extLst>
          </p:cNvPr>
          <p:cNvCxnSpPr>
            <a:cxnSpLocks/>
          </p:cNvCxnSpPr>
          <p:nvPr/>
        </p:nvCxnSpPr>
        <p:spPr>
          <a:xfrm>
            <a:off x="7262501" y="1918818"/>
            <a:ext cx="0" cy="189020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D667C2A4-B07F-48B1-9DDC-BBADD25D2BAC}"/>
              </a:ext>
            </a:extLst>
          </p:cNvPr>
          <p:cNvCxnSpPr>
            <a:cxnSpLocks/>
          </p:cNvCxnSpPr>
          <p:nvPr/>
        </p:nvCxnSpPr>
        <p:spPr>
          <a:xfrm>
            <a:off x="7612878" y="1918818"/>
            <a:ext cx="0" cy="1902077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E7863740-62AC-4EED-BA51-9C3E901BA055}"/>
              </a:ext>
            </a:extLst>
          </p:cNvPr>
          <p:cNvCxnSpPr>
            <a:cxnSpLocks/>
          </p:cNvCxnSpPr>
          <p:nvPr/>
        </p:nvCxnSpPr>
        <p:spPr>
          <a:xfrm>
            <a:off x="7980348" y="1918818"/>
            <a:ext cx="0" cy="1902077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0" name="Accolade fermante 29">
            <a:extLst>
              <a:ext uri="{FF2B5EF4-FFF2-40B4-BE49-F238E27FC236}">
                <a16:creationId xmlns:a16="http://schemas.microsoft.com/office/drawing/2014/main" id="{F27A4251-2188-4AD5-91C6-9E622D5C58B7}"/>
              </a:ext>
            </a:extLst>
          </p:cNvPr>
          <p:cNvSpPr/>
          <p:nvPr/>
        </p:nvSpPr>
        <p:spPr>
          <a:xfrm rot="5400000">
            <a:off x="7278587" y="3456031"/>
            <a:ext cx="355975" cy="1120238"/>
          </a:xfrm>
          <a:prstGeom prst="righ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24" name="Connecteur droit avec flèche 1023">
            <a:extLst>
              <a:ext uri="{FF2B5EF4-FFF2-40B4-BE49-F238E27FC236}">
                <a16:creationId xmlns:a16="http://schemas.microsoft.com/office/drawing/2014/main" id="{9AA15FA5-67F1-43C0-8CBD-2D209BA34647}"/>
              </a:ext>
            </a:extLst>
          </p:cNvPr>
          <p:cNvCxnSpPr>
            <a:endCxn id="30" idx="1"/>
          </p:cNvCxnSpPr>
          <p:nvPr/>
        </p:nvCxnSpPr>
        <p:spPr>
          <a:xfrm flipH="1" flipV="1">
            <a:off x="7456575" y="4194138"/>
            <a:ext cx="1262611" cy="4205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914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3C062E-1D51-4874-8BBA-BC5FD5C0D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</a:t>
            </a:r>
            <a:r>
              <a:rPr lang="fr-FR" baseline="30000" dirty="0"/>
              <a:t>ère</a:t>
            </a:r>
            <a:r>
              <a:rPr lang="fr-FR" dirty="0"/>
              <a:t> année de fonctionnement du tracker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7B27DBE-E35F-47F5-813A-1415EF942A91}"/>
              </a:ext>
            </a:extLst>
          </p:cNvPr>
          <p:cNvSpPr txBox="1"/>
          <p:nvPr/>
        </p:nvSpPr>
        <p:spPr>
          <a:xfrm>
            <a:off x="1093878" y="1325563"/>
            <a:ext cx="9631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algn="ctr" fontAlgn="base"/>
            <a:r>
              <a:rPr lang="fr-FR" sz="2800" b="1" dirty="0">
                <a:solidFill>
                  <a:srgbClr val="83B78B"/>
                </a:solidFill>
                <a:latin typeface="DIN Black" pitchFamily="50" charset="0"/>
                <a:ea typeface="Times New Roman" panose="02020603050405020304" pitchFamily="18" charset="0"/>
              </a:rPr>
              <a:t>Une production d’environ 20 000 kWh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93C6B36-1E01-4195-B6A2-3E0291D9BF49}"/>
              </a:ext>
            </a:extLst>
          </p:cNvPr>
          <p:cNvSpPr txBox="1"/>
          <p:nvPr/>
        </p:nvSpPr>
        <p:spPr>
          <a:xfrm>
            <a:off x="1345785" y="2560525"/>
            <a:ext cx="905128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base">
              <a:spcBef>
                <a:spcPts val="1200"/>
              </a:spcBef>
              <a:buFont typeface="Wingdings" panose="05000000000000000000" pitchFamily="2" charset="2"/>
              <a:buChar char="è"/>
            </a:pPr>
            <a:r>
              <a:rPr lang="fr-FR" sz="2000" dirty="0">
                <a:effectLst/>
                <a:latin typeface="DIN" panose="02000503040000020003" pitchFamily="2" charset="0"/>
                <a:ea typeface="Times New Roman" panose="02020603050405020304" pitchFamily="18" charset="0"/>
              </a:rPr>
              <a:t>50 % utilisés en direct pour le bâtiment de la mairie et de l’école</a:t>
            </a:r>
          </a:p>
          <a:p>
            <a:pPr marL="342900" lvl="0" indent="-342900" fontAlgn="base">
              <a:spcBef>
                <a:spcPts val="1200"/>
              </a:spcBef>
              <a:buFont typeface="Wingdings" panose="05000000000000000000" pitchFamily="2" charset="2"/>
              <a:buChar char="è"/>
            </a:pPr>
            <a:r>
              <a:rPr lang="fr-FR" sz="2000" dirty="0">
                <a:effectLst/>
                <a:latin typeface="DIN" panose="02000503040000020003" pitchFamily="2" charset="0"/>
                <a:ea typeface="Times New Roman" panose="02020603050405020304" pitchFamily="18" charset="0"/>
              </a:rPr>
              <a:t>40 % utilisés par les membres de la boucle locale d’autoconsommation collective</a:t>
            </a:r>
          </a:p>
          <a:p>
            <a:pPr marL="342900" lvl="0" indent="-342900" fontAlgn="base">
              <a:spcBef>
                <a:spcPts val="1200"/>
              </a:spcBef>
              <a:buFont typeface="Wingdings" panose="05000000000000000000" pitchFamily="2" charset="2"/>
              <a:buChar char="è"/>
            </a:pPr>
            <a:r>
              <a:rPr lang="fr-FR" sz="2000" dirty="0">
                <a:effectLst/>
                <a:latin typeface="DIN" panose="02000503040000020003" pitchFamily="2" charset="0"/>
                <a:ea typeface="Times New Roman" panose="02020603050405020304" pitchFamily="18" charset="0"/>
              </a:rPr>
              <a:t>10 à 15 % de surplus, revendus à ENERCOOP</a:t>
            </a:r>
          </a:p>
          <a:p>
            <a:pPr fontAlgn="base"/>
            <a:r>
              <a:rPr lang="fr-FR" sz="1800" dirty="0">
                <a:effectLst/>
                <a:latin typeface="DIN Black" pitchFamily="50" charset="0"/>
                <a:ea typeface="Times New Roman" panose="02020603050405020304" pitchFamily="18" charset="0"/>
              </a:rPr>
              <a:t> </a:t>
            </a:r>
            <a:endParaRPr lang="fr-FR" sz="1800" dirty="0">
              <a:effectLst/>
              <a:latin typeface="DIN" panose="02000503040000020003" pitchFamily="2" charset="0"/>
              <a:ea typeface="Times New Roman" panose="02020603050405020304" pitchFamily="18" charset="0"/>
            </a:endParaRPr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89423B6C-9885-45E8-BD58-B01A4E1AB7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94934" y="4650382"/>
            <a:ext cx="9139847" cy="176410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152E3ED-96EB-4C69-9595-F95FCF14FD69}"/>
              </a:ext>
            </a:extLst>
          </p:cNvPr>
          <p:cNvSpPr txBox="1"/>
          <p:nvPr/>
        </p:nvSpPr>
        <p:spPr>
          <a:xfrm>
            <a:off x="2109119" y="5116938"/>
            <a:ext cx="79737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084669"/>
                </a:solidFill>
              </a:rPr>
              <a:t>Objectif : éviter le surplus tout en diminuant sa consommation d’électricité !</a:t>
            </a:r>
          </a:p>
        </p:txBody>
      </p:sp>
    </p:spTree>
    <p:extLst>
      <p:ext uri="{BB962C8B-B14F-4D97-AF65-F5344CB8AC3E}">
        <p14:creationId xmlns:p14="http://schemas.microsoft.com/office/powerpoint/2010/main" val="4171981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01278A46-3A70-4EB1-9C16-FF9A43B0A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545" y="2316992"/>
            <a:ext cx="11177461" cy="421443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53C062E-1D51-4874-8BBA-BC5FD5C0D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</a:t>
            </a:r>
            <a:r>
              <a:rPr lang="fr-FR" baseline="30000" dirty="0"/>
              <a:t>ère</a:t>
            </a:r>
            <a:r>
              <a:rPr lang="fr-FR" dirty="0"/>
              <a:t> année de fonctionnement du tracker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7B27DBE-E35F-47F5-813A-1415EF942A91}"/>
              </a:ext>
            </a:extLst>
          </p:cNvPr>
          <p:cNvSpPr txBox="1"/>
          <p:nvPr/>
        </p:nvSpPr>
        <p:spPr>
          <a:xfrm>
            <a:off x="503853" y="1325563"/>
            <a:ext cx="10811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algn="ctr" fontAlgn="base"/>
            <a:r>
              <a:rPr lang="fr-FR" sz="2800" b="1" dirty="0">
                <a:solidFill>
                  <a:srgbClr val="83B78B"/>
                </a:solidFill>
                <a:latin typeface="DIN Black" pitchFamily="50" charset="0"/>
                <a:ea typeface="Times New Roman" panose="02020603050405020304" pitchFamily="18" charset="0"/>
              </a:rPr>
              <a:t>Entre 10 et 29 % des consommations annuelles d’électricité.</a:t>
            </a:r>
          </a:p>
          <a:p>
            <a:pPr marL="85725" algn="ctr" fontAlgn="base"/>
            <a:r>
              <a:rPr lang="fr-FR" sz="2800" b="1" dirty="0">
                <a:solidFill>
                  <a:srgbClr val="83B78B"/>
                </a:solidFill>
                <a:latin typeface="DIN Black" pitchFamily="50" charset="0"/>
                <a:ea typeface="Times New Roman" panose="02020603050405020304" pitchFamily="18" charset="0"/>
              </a:rPr>
              <a:t>Entre 600 à 4 929 kWh.</a:t>
            </a:r>
          </a:p>
        </p:txBody>
      </p:sp>
    </p:spTree>
    <p:extLst>
      <p:ext uri="{BB962C8B-B14F-4D97-AF65-F5344CB8AC3E}">
        <p14:creationId xmlns:p14="http://schemas.microsoft.com/office/powerpoint/2010/main" val="359036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3C062E-1D51-4874-8BBA-BC5FD5C0D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 surplus à quels moments ?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97734B2-459B-498D-B377-0BD600506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19" y="907633"/>
            <a:ext cx="8093582" cy="299549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C4F5169-C7CF-4DE7-B732-4FFCF9D0F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25" y="3787297"/>
            <a:ext cx="8093309" cy="298603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407E930-D814-422A-8716-0765A06CBC90}"/>
              </a:ext>
            </a:extLst>
          </p:cNvPr>
          <p:cNvSpPr txBox="1"/>
          <p:nvPr/>
        </p:nvSpPr>
        <p:spPr>
          <a:xfrm>
            <a:off x="8957734" y="3586635"/>
            <a:ext cx="255693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ts val="1200"/>
              </a:spcBef>
            </a:pPr>
            <a:r>
              <a:rPr lang="fr-FR" sz="2000" dirty="0">
                <a:effectLst/>
                <a:latin typeface="DIN" panose="02000503040000020003" pitchFamily="2" charset="0"/>
                <a:ea typeface="Times New Roman" panose="02020603050405020304" pitchFamily="18" charset="0"/>
              </a:rPr>
              <a:t>En période estivale, hors de la saison de chauffe.</a:t>
            </a:r>
          </a:p>
          <a:p>
            <a:pPr fontAlgn="base"/>
            <a:r>
              <a:rPr lang="fr-FR" sz="1800" dirty="0">
                <a:effectLst/>
                <a:latin typeface="DIN Black" pitchFamily="50" charset="0"/>
                <a:ea typeface="Times New Roman" panose="02020603050405020304" pitchFamily="18" charset="0"/>
              </a:rPr>
              <a:t> </a:t>
            </a:r>
            <a:endParaRPr lang="fr-FR" sz="1800" dirty="0">
              <a:effectLst/>
              <a:latin typeface="DIN" panose="02000503040000020003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676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3C062E-1D51-4874-8BBA-BC5FD5C0D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 surplus à quels moments ?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9B5825B-475F-44A5-B948-0505C185D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75" y="2402698"/>
            <a:ext cx="5893542" cy="355023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D5CA7B4-B03F-4D9A-A18F-D2727E3CF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344" y="2402697"/>
            <a:ext cx="5919676" cy="3550231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F2A23C6-BEE6-49C4-91BF-4291CE287E32}"/>
              </a:ext>
            </a:extLst>
          </p:cNvPr>
          <p:cNvSpPr txBox="1"/>
          <p:nvPr/>
        </p:nvSpPr>
        <p:spPr>
          <a:xfrm>
            <a:off x="1093878" y="1325563"/>
            <a:ext cx="9631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algn="ctr" fontAlgn="base"/>
            <a:r>
              <a:rPr lang="fr-FR" sz="2800" b="1" dirty="0">
                <a:solidFill>
                  <a:srgbClr val="83B78B"/>
                </a:solidFill>
                <a:latin typeface="DIN Black" pitchFamily="50" charset="0"/>
                <a:ea typeface="Times New Roman" panose="02020603050405020304" pitchFamily="18" charset="0"/>
              </a:rPr>
              <a:t>Illustration sur le mois de septembre 2020</a:t>
            </a:r>
          </a:p>
        </p:txBody>
      </p:sp>
    </p:spTree>
    <p:extLst>
      <p:ext uri="{BB962C8B-B14F-4D97-AF65-F5344CB8AC3E}">
        <p14:creationId xmlns:p14="http://schemas.microsoft.com/office/powerpoint/2010/main" val="47733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3C062E-1D51-4874-8BBA-BC5FD5C0D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profil du bâtiment mairie - école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407E930-D814-422A-8716-0765A06CBC90}"/>
              </a:ext>
            </a:extLst>
          </p:cNvPr>
          <p:cNvSpPr txBox="1"/>
          <p:nvPr/>
        </p:nvSpPr>
        <p:spPr>
          <a:xfrm>
            <a:off x="8845766" y="3587706"/>
            <a:ext cx="2855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ts val="1200"/>
              </a:spcBef>
            </a:pPr>
            <a:r>
              <a:rPr lang="fr-FR" sz="2000" dirty="0">
                <a:latin typeface="DIN" panose="02000503040000020003" pitchFamily="2" charset="0"/>
                <a:ea typeface="Times New Roman" panose="02020603050405020304" pitchFamily="18" charset="0"/>
              </a:rPr>
              <a:t>13 mars au 3 avril 2018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4FB1236-18F5-4D70-9390-23E4B3BF4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48" y="1500187"/>
            <a:ext cx="8390373" cy="497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26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3C062E-1D51-4874-8BBA-BC5FD5C0D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PASS’RENO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7BE34EC-9EB8-4CBA-BF0F-CB9F020FD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1412"/>
            <a:ext cx="12192000" cy="516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74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83B62CA5-2FD7-45A5-B7A2-CB5809E17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Merci pour votre attention !</a:t>
            </a:r>
          </a:p>
        </p:txBody>
      </p:sp>
    </p:spTree>
    <p:extLst>
      <p:ext uri="{BB962C8B-B14F-4D97-AF65-F5344CB8AC3E}">
        <p14:creationId xmlns:p14="http://schemas.microsoft.com/office/powerpoint/2010/main" val="702922901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-ALEC">
  <a:themeElements>
    <a:clrScheme name="ALEC 2021">
      <a:dk1>
        <a:srgbClr val="000000"/>
      </a:dk1>
      <a:lt1>
        <a:sysClr val="window" lastClr="FFFFFF"/>
      </a:lt1>
      <a:dk2>
        <a:srgbClr val="83B78B"/>
      </a:dk2>
      <a:lt2>
        <a:srgbClr val="B4D4B9"/>
      </a:lt2>
      <a:accent1>
        <a:srgbClr val="084669"/>
      </a:accent1>
      <a:accent2>
        <a:srgbClr val="0A5680"/>
      </a:accent2>
      <a:accent3>
        <a:srgbClr val="D7C115"/>
      </a:accent3>
      <a:accent4>
        <a:srgbClr val="BF9000"/>
      </a:accent4>
      <a:accent5>
        <a:srgbClr val="E73B25"/>
      </a:accent5>
      <a:accent6>
        <a:srgbClr val="000000"/>
      </a:accent6>
      <a:hlink>
        <a:srgbClr val="044A57"/>
      </a:hlink>
      <a:folHlink>
        <a:srgbClr val="0B7A75"/>
      </a:folHlink>
    </a:clrScheme>
    <a:fontScheme name="Modèle-ALEC">
      <a:majorFont>
        <a:latin typeface="DK Liquid Embrace"/>
        <a:ea typeface=""/>
        <a:cs typeface=""/>
      </a:majorFont>
      <a:minorFont>
        <a:latin typeface="DIN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4" id="{E88DEFB3-743A-4C54-B9F5-FDA55019403F}" vid="{FBFB5E45-76C2-4B20-AF1E-308098D2036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8BD6996E5A0E41BAB6AEB3CCECC443" ma:contentTypeVersion="11" ma:contentTypeDescription="Crée un document." ma:contentTypeScope="" ma:versionID="6f7ed7776ae27e9572598305d188d4f6">
  <xsd:schema xmlns:xsd="http://www.w3.org/2001/XMLSchema" xmlns:xs="http://www.w3.org/2001/XMLSchema" xmlns:p="http://schemas.microsoft.com/office/2006/metadata/properties" xmlns:ns3="8e6d81e0-b94f-407a-a720-05c5ec5c99a2" xmlns:ns4="592059d8-75f4-45db-9e60-925726b2ddc1" targetNamespace="http://schemas.microsoft.com/office/2006/metadata/properties" ma:root="true" ma:fieldsID="f145a1e6d74bce7f6b39fea3b4676157" ns3:_="" ns4:_="">
    <xsd:import namespace="8e6d81e0-b94f-407a-a720-05c5ec5c99a2"/>
    <xsd:import namespace="592059d8-75f4-45db-9e60-925726b2ddc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6d81e0-b94f-407a-a720-05c5ec5c99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2059d8-75f4-45db-9e60-925726b2ddc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614084-00B0-4143-8A34-FF75325665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6d81e0-b94f-407a-a720-05c5ec5c99a2"/>
    <ds:schemaRef ds:uri="592059d8-75f4-45db-9e60-925726b2dd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D850458-FF46-4308-B685-7388EF82ADDB}">
  <ds:schemaRefs>
    <ds:schemaRef ds:uri="http://schemas.openxmlformats.org/package/2006/metadata/core-properties"/>
    <ds:schemaRef ds:uri="http://purl.org/dc/terms/"/>
    <ds:schemaRef ds:uri="8e6d81e0-b94f-407a-a720-05c5ec5c99a2"/>
    <ds:schemaRef ds:uri="http://schemas.microsoft.com/office/2006/documentManagement/types"/>
    <ds:schemaRef ds:uri="http://schemas.microsoft.com/office/2006/metadata/properties"/>
    <ds:schemaRef ds:uri="592059d8-75f4-45db-9e60-925726b2ddc1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0FBC3FC-B2AA-43C5-ADB7-3164714966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anim Solai Lann Coat</Template>
  <TotalTime>135</TotalTime>
  <Words>178</Words>
  <Application>Microsoft Office PowerPoint</Application>
  <PresentationFormat>Grand écran</PresentationFormat>
  <Paragraphs>25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Calibri</vt:lpstr>
      <vt:lpstr>DIN Black</vt:lpstr>
      <vt:lpstr>DIN</vt:lpstr>
      <vt:lpstr>Arial</vt:lpstr>
      <vt:lpstr>Wingdings</vt:lpstr>
      <vt:lpstr>Modèle-ALEC</vt:lpstr>
      <vt:lpstr>Réduire et adapter sa consommation d’électricité    Solai Lann Coat   13 octobre 2021</vt:lpstr>
      <vt:lpstr>Lecture d’une courbe de charge</vt:lpstr>
      <vt:lpstr>1ère année de fonctionnement du tracker</vt:lpstr>
      <vt:lpstr>1ère année de fonctionnement du tracker</vt:lpstr>
      <vt:lpstr>De surplus à quels moments ?</vt:lpstr>
      <vt:lpstr>De surplus à quels moments ?</vt:lpstr>
      <vt:lpstr>Le profil du bâtiment mairie - école</vt:lpstr>
      <vt:lpstr>PASS’RENO</vt:lpstr>
      <vt:lpstr>Merci pour votre attention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victor.c</dc:creator>
  <cp:lastModifiedBy>victor.c</cp:lastModifiedBy>
  <cp:revision>6</cp:revision>
  <dcterms:created xsi:type="dcterms:W3CDTF">2021-10-06T14:20:10Z</dcterms:created>
  <dcterms:modified xsi:type="dcterms:W3CDTF">2021-11-10T15:56:06Z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0x010100998BD6996E5A0E41BAB6AEB3CCECC443</vt:lpwstr>
  </property>
</Properties>
</file>